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19"/>
  </p:notesMasterIdLst>
  <p:handoutMasterIdLst>
    <p:handoutMasterId r:id="rId20"/>
  </p:handoutMasterIdLst>
  <p:sldIdLst>
    <p:sldId id="675" r:id="rId5"/>
    <p:sldId id="676" r:id="rId6"/>
    <p:sldId id="718" r:id="rId7"/>
    <p:sldId id="725" r:id="rId8"/>
    <p:sldId id="708" r:id="rId9"/>
    <p:sldId id="727" r:id="rId10"/>
    <p:sldId id="711" r:id="rId11"/>
    <p:sldId id="712" r:id="rId12"/>
    <p:sldId id="713" r:id="rId13"/>
    <p:sldId id="728" r:id="rId14"/>
    <p:sldId id="714" r:id="rId15"/>
    <p:sldId id="686" r:id="rId16"/>
    <p:sldId id="716" r:id="rId17"/>
    <p:sldId id="688" r:id="rId18"/>
  </p:sldIdLst>
  <p:sldSz cx="9144000" cy="6858000" type="screen4x3"/>
  <p:notesSz cx="9866313" cy="6735763"/>
  <p:embeddedFontLst>
    <p:embeddedFont>
      <p:font typeface="Cambria Math" panose="02040503050406030204" pitchFamily="18" charset="0"/>
      <p:regular r:id="rId21"/>
    </p:embeddedFont>
    <p:embeddedFont>
      <p:font typeface="Consolas" panose="020B0609020204030204" pitchFamily="49" charset="0"/>
      <p:regular r:id="rId22"/>
      <p:bold r:id="rId23"/>
      <p:italic r:id="rId24"/>
      <p:boldItalic r:id="rId25"/>
    </p:embeddedFont>
    <p:embeddedFont>
      <p:font typeface="맑은 고딕" panose="020B0503020000020004" pitchFamily="50" charset="-127"/>
      <p:regular r:id="rId26"/>
      <p:bold r:id="rId27"/>
    </p:embeddedFont>
    <p:embeddedFont>
      <p:font typeface="함초롬돋움" panose="020B0604000101010101" pitchFamily="50" charset="-127"/>
      <p:regular r:id="rId28"/>
      <p:bold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17FE9"/>
    <a:srgbClr val="3B6A45"/>
    <a:srgbClr val="7F317D"/>
    <a:srgbClr val="EC4B3D"/>
    <a:srgbClr val="FFC9FF"/>
    <a:srgbClr val="FF99FF"/>
    <a:srgbClr val="8000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A6F34C-FA97-4840-9021-F02AB3318479}" v="35" dt="2021-04-19T09:49:01.8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2034" y="138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6.fntdata"/><Relationship Id="rId3" Type="http://schemas.openxmlformats.org/officeDocument/2006/relationships/customXml" Target="../customXml/item3.xml"/><Relationship Id="rId21" Type="http://schemas.openxmlformats.org/officeDocument/2006/relationships/font" Target="fonts/font1.fntdata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5.fntdata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29" Type="http://schemas.openxmlformats.org/officeDocument/2006/relationships/font" Target="fonts/font9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4.fntdata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commentAuthors" Target="commentAuthors.xml"/><Relationship Id="rId35" Type="http://schemas.microsoft.com/office/2015/10/relationships/revisionInfo" Target="revisionInfo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2023-05-22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glm.g-truc.net/0.9.8/api/index.html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mailto:2023.cg.ta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 dirty="0"/>
              <a:t>Homework 3</a:t>
            </a:r>
            <a:endParaRPr lang="ko-KR" altLang="en-US" sz="4000" dirty="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C0BD53C-289C-5F6B-0CC8-0D7B16119B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387E66-2035-9E76-B809-EDBB38FC462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The flag variables are automatically set when the toggle button is pressed/released.</a:t>
            </a:r>
          </a:p>
          <a:p>
            <a:endParaRPr lang="en-US" altLang="ko-KR" dirty="0"/>
          </a:p>
          <a:p>
            <a:r>
              <a:rPr lang="en-US" altLang="ko-KR" dirty="0"/>
              <a:t>When the toggle button is </a:t>
            </a:r>
            <a:r>
              <a:rPr lang="en-US" altLang="ko-KR" dirty="0">
                <a:solidFill>
                  <a:srgbClr val="FF0000"/>
                </a:solidFill>
              </a:rPr>
              <a:t>pressed</a:t>
            </a:r>
            <a:r>
              <a:rPr lang="en-US" altLang="ko-KR" dirty="0"/>
              <a:t>, the flag is set to false and </a:t>
            </a:r>
            <a:r>
              <a:rPr lang="en-US" altLang="ko-KR" dirty="0">
                <a:solidFill>
                  <a:srgbClr val="FF0000"/>
                </a:solidFill>
              </a:rPr>
              <a:t>stop</a:t>
            </a:r>
            <a:r>
              <a:rPr lang="en-US" altLang="ko-KR" dirty="0"/>
              <a:t> the animation.</a:t>
            </a:r>
          </a:p>
          <a:p>
            <a:r>
              <a:rPr lang="en-US" altLang="ko-KR" dirty="0"/>
              <a:t>When the toggle button is </a:t>
            </a:r>
            <a:r>
              <a:rPr lang="en-US" altLang="ko-KR" dirty="0">
                <a:solidFill>
                  <a:srgbClr val="0000FF"/>
                </a:solidFill>
              </a:rPr>
              <a:t>released</a:t>
            </a:r>
            <a:r>
              <a:rPr lang="en-US" altLang="ko-KR" dirty="0"/>
              <a:t>, the flag is set to true and </a:t>
            </a:r>
            <a:r>
              <a:rPr lang="en-US" altLang="ko-KR" dirty="0">
                <a:solidFill>
                  <a:srgbClr val="0000FF"/>
                </a:solidFill>
              </a:rPr>
              <a:t>move</a:t>
            </a:r>
            <a:r>
              <a:rPr lang="en-US" altLang="ko-KR" dirty="0"/>
              <a:t> the animation.</a:t>
            </a:r>
          </a:p>
          <a:p>
            <a:endParaRPr lang="en-US" altLang="ko-KR" dirty="0"/>
          </a:p>
          <a:p>
            <a:r>
              <a:rPr lang="en-US" altLang="ko-KR" dirty="0"/>
              <a:t>Ex) When the upper button is pressed, stop the animation of the upper body.</a:t>
            </a:r>
          </a:p>
          <a:p>
            <a:pPr lvl="1"/>
            <a:r>
              <a:rPr lang="en-US" altLang="ko-KR" dirty="0" err="1"/>
              <a:t>upperFlag</a:t>
            </a:r>
            <a:r>
              <a:rPr lang="en-US" altLang="ko-KR" dirty="0"/>
              <a:t> is set to false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0ADDFC0-DAFA-9F61-2C91-1005F81DDF4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FC730978-6BA8-274A-EAB9-4F02ADD3D4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63779" y="3608896"/>
            <a:ext cx="1190791" cy="68589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F3D2F9E1-4D5F-A6F5-C69A-A863EDA78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9700" y="4795073"/>
            <a:ext cx="2664600" cy="16820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0132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You can use the OpenGL Mathematics (GLM) functions.</a:t>
            </a:r>
          </a:p>
          <a:p>
            <a:pPr lvl="1"/>
            <a:r>
              <a:rPr lang="en-US" altLang="ko-KR" dirty="0"/>
              <a:t>GLM is a C++ header only library for graphics software based on the GLSL specifications.</a:t>
            </a:r>
          </a:p>
          <a:p>
            <a:pPr lvl="1"/>
            <a:r>
              <a:rPr lang="en-US" altLang="ko-KR" dirty="0"/>
              <a:t>GLM functions are included in “app/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</a:t>
            </a:r>
            <a:r>
              <a:rPr lang="en-US" altLang="ko-KR" dirty="0" err="1"/>
              <a:t>inc</a:t>
            </a:r>
            <a:r>
              <a:rPr lang="en-US" altLang="ko-KR" dirty="0"/>
              <a:t>/</a:t>
            </a:r>
            <a:r>
              <a:rPr lang="en-US" altLang="ko-KR" dirty="0" err="1"/>
              <a:t>glm</a:t>
            </a:r>
            <a:r>
              <a:rPr lang="en-US" altLang="ko-KR" dirty="0"/>
              <a:t>”.</a:t>
            </a:r>
          </a:p>
          <a:p>
            <a:pPr lvl="1"/>
            <a:r>
              <a:rPr lang="en-US" altLang="ko-KR" dirty="0"/>
              <a:t>Useful </a:t>
            </a:r>
            <a:r>
              <a:rPr lang="en-US" altLang="ko-KR" dirty="0" err="1"/>
              <a:t>glm</a:t>
            </a:r>
            <a:r>
              <a:rPr lang="en-US" altLang="ko-KR" dirty="0"/>
              <a:t> function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::rotate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::translate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</a:t>
            </a:r>
            <a:r>
              <a:rPr lang="en-US" altLang="ko-KR" dirty="0" err="1">
                <a:latin typeface="Consolas" panose="020B0609020204030204" pitchFamily="49" charset="0"/>
              </a:rPr>
              <a:t>quat_cast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::mat4_cast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::mix</a:t>
            </a:r>
          </a:p>
          <a:p>
            <a:pPr lvl="2"/>
            <a:r>
              <a:rPr lang="en-US" altLang="ko-KR" dirty="0" err="1">
                <a:latin typeface="Consolas" panose="020B0609020204030204" pitchFamily="49" charset="0"/>
              </a:rPr>
              <a:t>glm</a:t>
            </a:r>
            <a:r>
              <a:rPr lang="en-US" altLang="ko-KR" dirty="0">
                <a:latin typeface="Consolas" panose="020B0609020204030204" pitchFamily="49" charset="0"/>
              </a:rPr>
              <a:t>::</a:t>
            </a:r>
            <a:r>
              <a:rPr lang="en-US" altLang="ko-KR" dirty="0" err="1">
                <a:latin typeface="Consolas" panose="020B0609020204030204" pitchFamily="49" charset="0"/>
              </a:rPr>
              <a:t>slerp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/>
              <a:t>Documentations can be found here. </a:t>
            </a:r>
            <a:r>
              <a:rPr lang="en-US" altLang="ko-KR" dirty="0">
                <a:hlinkClick r:id="rId2"/>
              </a:rPr>
              <a:t>[link]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1026" name="Picture 2" descr="glm">
            <a:extLst>
              <a:ext uri="{FF2B5EF4-FFF2-40B4-BE49-F238E27FC236}">
                <a16:creationId xmlns:a16="http://schemas.microsoft.com/office/drawing/2014/main" id="{C33C8AE1-039C-4E43-82BA-6D378CBDA4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63968" y="3099253"/>
            <a:ext cx="2286000" cy="1428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288779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Visualize the skeleton.</a:t>
            </a:r>
          </a:p>
          <a:p>
            <a:pPr lvl="1"/>
            <a:r>
              <a:rPr lang="en-US" altLang="ko-KR" dirty="0"/>
              <a:t>The object with the line drawer will be provided.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r>
              <a:rPr lang="en-US" altLang="ko-KR" dirty="0"/>
              <a:t>Fill the VBO and IBO to visualize the skeleton.</a:t>
            </a:r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9EB38C82-1CF1-4768-9B52-1B191B09B6F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1466" y="3784367"/>
            <a:ext cx="1635588" cy="2692736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4BB03E8A-5E97-EC4A-57BA-848A398FA3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1550" y="2138863"/>
            <a:ext cx="8100900" cy="878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553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Tip	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Overlap the skeleton and the mesh.</a:t>
            </a:r>
          </a:p>
          <a:p>
            <a:pPr lvl="1"/>
            <a:r>
              <a:rPr lang="en-US" altLang="ko-KR" dirty="0"/>
              <a:t>If the skeleton and the mesh view the different direction, the result will be weird.</a:t>
            </a:r>
          </a:p>
          <a:p>
            <a:r>
              <a:rPr lang="en-US" altLang="ko-KR" dirty="0"/>
              <a:t>Apply the skinning without the weight blending.</a:t>
            </a:r>
          </a:p>
          <a:p>
            <a:pPr lvl="1"/>
            <a:r>
              <a:rPr lang="en-US" altLang="ko-KR" dirty="0"/>
              <a:t>The result is good enough.</a:t>
            </a:r>
          </a:p>
          <a:p>
            <a:r>
              <a:rPr lang="en-US" altLang="ko-KR" dirty="0"/>
              <a:t>The mesh and the skeleton are too big.</a:t>
            </a:r>
          </a:p>
          <a:p>
            <a:pPr lvl="1"/>
            <a:r>
              <a:rPr lang="en-US" altLang="ko-KR" dirty="0"/>
              <a:t>Note that the mesh is scaled down to 1/3.</a:t>
            </a:r>
          </a:p>
          <a:p>
            <a:pPr marL="0" indent="0">
              <a:buNone/>
            </a:pP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2624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June 7 (Wed) 14:00</a:t>
            </a:r>
          </a:p>
          <a:p>
            <a:r>
              <a:rPr lang="en-US" altLang="ko-KR" dirty="0"/>
              <a:t>Submission files ({</a:t>
            </a:r>
            <a:r>
              <a:rPr lang="en-US" altLang="ko-KR" dirty="0" err="1"/>
              <a:t>student_id</a:t>
            </a:r>
            <a:r>
              <a:rPr lang="en-US" altLang="ko-KR" dirty="0"/>
              <a:t>}_{name}.zip)</a:t>
            </a:r>
          </a:p>
          <a:p>
            <a:pPr lvl="1"/>
            <a:r>
              <a:rPr lang="en-US" altLang="ko-KR" dirty="0"/>
              <a:t>Scene class file (app/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/scene.cpp)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2023.cg.ta@gmail.com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1635F-03FF-4C5A-815E-B090463D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Goal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AFD843-C7DE-4B0E-B289-A981105D5A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 lIns="91440" tIns="45720" rIns="91440" bIns="45720" anchor="t">
            <a:normAutofit/>
          </a:bodyPr>
          <a:lstStyle/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 panose="02020603050405020304" pitchFamily="18" charset="0"/>
              </a:rPr>
              <a:t>Implement forward kinematics</a:t>
            </a: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/>
                <a:cs typeface="Arial"/>
              </a:rPr>
              <a:t>Apply skinning on the mesh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Times New Roman"/>
                <a:cs typeface="Arial"/>
              </a:rPr>
              <a:t>Interpolate the animation between key frames</a:t>
            </a:r>
            <a:endParaRPr lang="en-US" altLang="ko-KR" dirty="0">
              <a:solidFill>
                <a:srgbClr val="000000"/>
              </a:solidFill>
              <a:latin typeface="Arial" panose="020B0604020202020204" pitchFamily="34" charset="0"/>
              <a:cs typeface="Arial"/>
            </a:endParaRPr>
          </a:p>
          <a:p>
            <a:pPr marL="227965" rtl="0" fontAlgn="base">
              <a:spcBef>
                <a:spcPts val="1455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altLang="ko-KR" sz="1800" b="0" i="0" u="none" strike="noStrike" dirty="0">
              <a:solidFill>
                <a:srgbClr val="000000"/>
              </a:solidFill>
              <a:effectLst/>
              <a:latin typeface="Times New Roman"/>
              <a:cs typeface="Arial"/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217652-5B59-4906-9AC9-7FD906992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57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05A13-2ACE-416F-8AFF-F98FE4D4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Initial state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F426E-056E-4FFB-A751-C92E702036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Character is in T-pose.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A44480-007C-4833-B525-75B5D283A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6" name="그림 5" descr="텍스트, 의류, 신발류, 야구이(가) 표시된 사진&#10;&#10;자동 생성된 설명">
            <a:extLst>
              <a:ext uri="{FF2B5EF4-FFF2-40B4-BE49-F238E27FC236}">
                <a16:creationId xmlns:a16="http://schemas.microsoft.com/office/drawing/2014/main" id="{7FB10C5C-6B0D-4CF6-AD25-89AE76BC9F1C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71" b="9414"/>
          <a:stretch/>
        </p:blipFill>
        <p:spPr>
          <a:xfrm>
            <a:off x="3449782" y="1809052"/>
            <a:ext cx="2244436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9733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04933C3-5759-5448-A3ED-02B89E7DF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Final Result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1BD7006-36E1-B4B9-FCB5-A384AAF94EE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Character runs through the screen.</a:t>
            </a:r>
            <a:endParaRPr lang="ko-KR" altLang="en-US" dirty="0"/>
          </a:p>
          <a:p>
            <a:endParaRPr lang="en-US" altLang="ko-KR" dirty="0"/>
          </a:p>
          <a:p>
            <a:r>
              <a:rPr lang="en-US" altLang="ko-KR" dirty="0"/>
              <a:t>Add some functions with the toggle buttons</a:t>
            </a:r>
          </a:p>
          <a:p>
            <a:pPr lvl="1"/>
            <a:r>
              <a:rPr lang="en-US" altLang="ko-KR" dirty="0"/>
              <a:t>Upper button</a:t>
            </a:r>
          </a:p>
          <a:p>
            <a:pPr lvl="2"/>
            <a:r>
              <a:rPr lang="en-US" altLang="ko-KR" dirty="0"/>
              <a:t>stop/move the animation of the upper body</a:t>
            </a:r>
          </a:p>
          <a:p>
            <a:pPr lvl="1"/>
            <a:r>
              <a:rPr lang="en-US" altLang="ko-KR" dirty="0"/>
              <a:t>Lower button</a:t>
            </a:r>
          </a:p>
          <a:p>
            <a:pPr lvl="2"/>
            <a:r>
              <a:rPr lang="en-US" altLang="ko-KR" dirty="0"/>
              <a:t>stop/move the animation of the lower body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B22EFFB-87B7-4C75-3C2B-CB56F1F53C9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8" name="Screen_Recording_20230519_205039_HW3">
            <a:hlinkClick r:id="" action="ppaction://media"/>
            <a:extLst>
              <a:ext uri="{FF2B5EF4-FFF2-40B4-BE49-F238E27FC236}">
                <a16:creationId xmlns:a16="http://schemas.microsoft.com/office/drawing/2014/main" id="{725856D8-F9E0-876E-88E1-F60C77D463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3824" b="7988"/>
          <a:stretch/>
        </p:blipFill>
        <p:spPr>
          <a:xfrm>
            <a:off x="5845611" y="1269000"/>
            <a:ext cx="220435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1420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5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Skeleton 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The skeleton data will be provided in </a:t>
            </a:r>
            <a:r>
              <a:rPr lang="en-US" altLang="ko-KR" dirty="0" err="1"/>
              <a:t>inc</a:t>
            </a:r>
            <a:r>
              <a:rPr lang="en-US" altLang="ko-KR" dirty="0"/>
              <a:t>/binary/skeleton.h header file.</a:t>
            </a:r>
          </a:p>
          <a:p>
            <a:pPr lvl="1"/>
            <a:r>
              <a:rPr lang="en-US" altLang="ko-KR" dirty="0"/>
              <a:t>It has 28 joints including the root.</a:t>
            </a:r>
          </a:p>
          <a:p>
            <a:pPr lvl="1"/>
            <a:r>
              <a:rPr lang="en-US" altLang="ko-KR" dirty="0" err="1"/>
              <a:t>jNames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name of </a:t>
            </a:r>
            <a:r>
              <a:rPr lang="en-US" altLang="ko-KR" dirty="0" err="1"/>
              <a:t>i-th</a:t>
            </a:r>
            <a:r>
              <a:rPr lang="ko-KR" altLang="en-US" dirty="0"/>
              <a:t> </a:t>
            </a:r>
            <a:r>
              <a:rPr lang="en-US" altLang="ko-KR" dirty="0"/>
              <a:t>joint</a:t>
            </a:r>
          </a:p>
          <a:p>
            <a:pPr lvl="1"/>
            <a:r>
              <a:rPr lang="en-US" altLang="ko-KR" dirty="0" err="1"/>
              <a:t>jParents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index of the parent of </a:t>
            </a:r>
            <a:r>
              <a:rPr lang="en-US" altLang="ko-KR" dirty="0" err="1"/>
              <a:t>i-th</a:t>
            </a:r>
            <a:r>
              <a:rPr lang="en-US" altLang="ko-KR" dirty="0"/>
              <a:t> joint</a:t>
            </a:r>
          </a:p>
          <a:p>
            <a:pPr lvl="1"/>
            <a:r>
              <a:rPr lang="en-US" altLang="ko-KR" dirty="0" err="1"/>
              <a:t>jOffset</a:t>
            </a:r>
            <a:r>
              <a:rPr lang="en-US" altLang="ko-KR" dirty="0"/>
              <a:t>[</a:t>
            </a:r>
            <a:r>
              <a:rPr lang="en-US" altLang="ko-KR" dirty="0" err="1"/>
              <a:t>i</a:t>
            </a:r>
            <a:r>
              <a:rPr lang="en-US" altLang="ko-KR" dirty="0"/>
              <a:t>] : the offset between </a:t>
            </a:r>
            <a:r>
              <a:rPr lang="en-US" altLang="ko-KR" dirty="0" err="1"/>
              <a:t>i-th</a:t>
            </a:r>
            <a:r>
              <a:rPr lang="en-US" altLang="ko-KR" dirty="0"/>
              <a:t> joint and its parent joint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3441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C8B08DF-6608-B083-429F-5E6747EEC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Skeleton 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3361D9-F50F-B0B6-EF78-1977CC9EAC5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Assume that the joints in the red box as the </a:t>
            </a:r>
            <a:r>
              <a:rPr lang="en-US" altLang="ko-KR" dirty="0">
                <a:solidFill>
                  <a:srgbClr val="FF0000"/>
                </a:solidFill>
              </a:rPr>
              <a:t>lower body</a:t>
            </a:r>
          </a:p>
          <a:p>
            <a:endParaRPr lang="en-US" altLang="ko-KR" dirty="0"/>
          </a:p>
          <a:p>
            <a:r>
              <a:rPr lang="en-US" altLang="ko-KR" dirty="0"/>
              <a:t>Assume that the joints in the blue box as the </a:t>
            </a:r>
            <a:r>
              <a:rPr lang="en-US" altLang="ko-KR" dirty="0">
                <a:solidFill>
                  <a:srgbClr val="0000FF"/>
                </a:solidFill>
              </a:rPr>
              <a:t>upper body</a:t>
            </a:r>
            <a:endParaRPr lang="ko-KR" altLang="en-US" dirty="0">
              <a:solidFill>
                <a:srgbClr val="0000FF"/>
              </a:solidFill>
            </a:endParaRP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2CEA053-25D8-FF37-C92B-80E4BEF899F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86CFE477-C606-4430-5781-AEB72F8804E5}"/>
              </a:ext>
            </a:extLst>
          </p:cNvPr>
          <p:cNvGrpSpPr/>
          <p:nvPr/>
        </p:nvGrpSpPr>
        <p:grpSpPr>
          <a:xfrm>
            <a:off x="6521878" y="996950"/>
            <a:ext cx="2100572" cy="5223892"/>
            <a:chOff x="6764998" y="996950"/>
            <a:chExt cx="2100572" cy="5223892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CDC75DE-BA1C-445C-9B4A-2C2043AACB5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64998" y="996950"/>
              <a:ext cx="2100572" cy="5223892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62C12378-92AB-7DD8-361A-BE5BE05B1B6E}"/>
                </a:ext>
              </a:extLst>
            </p:cNvPr>
            <p:cNvSpPr/>
            <p:nvPr/>
          </p:nvSpPr>
          <p:spPr>
            <a:xfrm>
              <a:off x="7067550" y="1181100"/>
              <a:ext cx="1168340" cy="2063141"/>
            </a:xfrm>
            <a:prstGeom prst="rect">
              <a:avLst/>
            </a:prstGeom>
            <a:noFill/>
            <a:ln w="158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E76EE7C9-6F78-68D1-4477-56ABBB760736}"/>
                </a:ext>
              </a:extLst>
            </p:cNvPr>
            <p:cNvSpPr/>
            <p:nvPr/>
          </p:nvSpPr>
          <p:spPr>
            <a:xfrm>
              <a:off x="7067550" y="3250504"/>
              <a:ext cx="1168340" cy="2794696"/>
            </a:xfrm>
            <a:prstGeom prst="rect">
              <a:avLst/>
            </a:prstGeom>
            <a:noFill/>
            <a:ln w="15875">
              <a:solidFill>
                <a:srgbClr val="0000F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3068442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Animation data</a:t>
            </a:r>
            <a:endParaRPr lang="ko-KR" alt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en-US" altLang="ko-KR" dirty="0"/>
                  <a:t>The animation data will be provided in </a:t>
                </a:r>
                <a:r>
                  <a:rPr lang="en-US" altLang="ko-KR" dirty="0" err="1"/>
                  <a:t>inc</a:t>
                </a:r>
                <a:r>
                  <a:rPr lang="en-US" altLang="ko-KR" dirty="0"/>
                  <a:t>/binary/</a:t>
                </a:r>
                <a:r>
                  <a:rPr lang="en-US" altLang="ko-KR" dirty="0" err="1"/>
                  <a:t>animation.h</a:t>
                </a:r>
                <a:r>
                  <a:rPr lang="en-US" altLang="ko-KR" dirty="0"/>
                  <a:t> header file.</a:t>
                </a:r>
              </a:p>
              <a:p>
                <a:pPr lvl="1"/>
                <a:r>
                  <a:rPr lang="en-US" altLang="ko-KR" dirty="0"/>
                  <a:t>The animation has 4 key frames.</a:t>
                </a:r>
              </a:p>
              <a:p>
                <a:pPr lvl="1"/>
                <a:r>
                  <a:rPr lang="en-US" altLang="ko-KR" dirty="0"/>
                  <a:t>0 </a:t>
                </a:r>
                <a:r>
                  <a:rPr lang="en-US" altLang="ko-KR" dirty="0">
                    <a:sym typeface="Wingdings" panose="05000000000000000000" pitchFamily="2" charset="2"/>
                  </a:rPr>
                  <a:t> 1  2  3  0  1  …</a:t>
                </a:r>
                <a:endParaRPr lang="en-US" altLang="ko-KR" dirty="0"/>
              </a:p>
              <a:p>
                <a:r>
                  <a:rPr lang="en-US" altLang="ko-KR" dirty="0"/>
                  <a:t>Each frame consists of 6 * 1 + 3 * 27 = 87 numbers.</a:t>
                </a:r>
              </a:p>
              <a:p>
                <a:pPr lvl="1"/>
                <a:r>
                  <a:rPr lang="en-US" altLang="ko-KR" dirty="0"/>
                  <a:t>The first 6 numbers are (XYZ translation, XYZ rotation) of the root.</a:t>
                </a:r>
              </a:p>
              <a:p>
                <a:pPr lvl="1"/>
                <a:r>
                  <a:rPr lang="en-US" altLang="ko-KR" dirty="0"/>
                  <a:t>Next, every 3 numbers are (XYZ rotation) of each joint.</a:t>
                </a:r>
              </a:p>
              <a:p>
                <a:pPr lvl="1"/>
                <a:r>
                  <a:rPr lang="en-US" altLang="ko-KR" dirty="0"/>
                  <a:t>The rotation order is YXZ i.e. </a:t>
                </a:r>
                <a14:m>
                  <m:oMath xmlns:m="http://schemas.openxmlformats.org/officeDocument/2006/math">
                    <m:acc>
                      <m:accPr>
                        <m:chr m:val="̂"/>
                        <m:ctrlPr>
                          <a:rPr lang="en-US" altLang="ko-KR" i="1" smtClean="0">
                            <a:latin typeface="Cambria Math" panose="02040503050406030204" pitchFamily="18" charset="0"/>
                          </a:rPr>
                        </m:ctrlPr>
                      </m:acc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𝑣</m:t>
                        </m:r>
                      </m:e>
                    </m:acc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𝑍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sub>
                    </m:sSub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𝑌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𝑣</m:t>
                    </m:r>
                  </m:oMath>
                </a14:m>
                <a:r>
                  <a:rPr lang="en-US" altLang="ko-KR" dirty="0"/>
                  <a:t> for an arbitrary vector v.</a:t>
                </a:r>
              </a:p>
              <a:p>
                <a:pPr marL="342900" lvl="1" indent="0">
                  <a:buNone/>
                </a:pPr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B400480-7A6F-4D0E-ABD2-69AA2920E25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2"/>
                <a:stretch>
                  <a:fillRect l="-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802812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Mesh data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The mesh data will be provided in </a:t>
            </a:r>
            <a:r>
              <a:rPr lang="en-US" altLang="ko-KR" dirty="0" err="1"/>
              <a:t>inc</a:t>
            </a:r>
            <a:r>
              <a:rPr lang="en-US" altLang="ko-KR" dirty="0"/>
              <a:t>/binary/</a:t>
            </a:r>
            <a:r>
              <a:rPr lang="en-US" altLang="ko-KR" dirty="0" err="1"/>
              <a:t>player.h</a:t>
            </a:r>
            <a:r>
              <a:rPr lang="en-US" altLang="ko-KR" dirty="0"/>
              <a:t> header file.</a:t>
            </a:r>
          </a:p>
          <a:p>
            <a:pPr lvl="1"/>
            <a:r>
              <a:rPr lang="en-US" altLang="ko-KR" dirty="0" err="1"/>
              <a:t>playerTexels</a:t>
            </a:r>
            <a:r>
              <a:rPr lang="en-US" altLang="ko-KR" dirty="0"/>
              <a:t>: the square texture</a:t>
            </a:r>
          </a:p>
          <a:p>
            <a:pPr lvl="1"/>
            <a:r>
              <a:rPr lang="en-US" altLang="ko-KR" dirty="0" err="1"/>
              <a:t>playerSize</a:t>
            </a:r>
            <a:r>
              <a:rPr lang="en-US" altLang="ko-KR" dirty="0"/>
              <a:t>: the resolution of </a:t>
            </a:r>
            <a:r>
              <a:rPr lang="en-US" altLang="ko-KR" dirty="0" err="1"/>
              <a:t>playerTexels</a:t>
            </a:r>
            <a:endParaRPr lang="en-US" altLang="ko-KR" dirty="0"/>
          </a:p>
          <a:p>
            <a:pPr lvl="1"/>
            <a:r>
              <a:rPr lang="en-US" altLang="ko-KR" dirty="0" err="1"/>
              <a:t>playerVertices</a:t>
            </a:r>
            <a:r>
              <a:rPr lang="en-US" altLang="ko-KR" dirty="0"/>
              <a:t>: the mesh</a:t>
            </a:r>
          </a:p>
          <a:p>
            <a:pPr lvl="1"/>
            <a:r>
              <a:rPr lang="en-US" altLang="ko-KR" dirty="0" err="1"/>
              <a:t>playerIndices</a:t>
            </a:r>
            <a:r>
              <a:rPr lang="en-US" altLang="ko-KR" dirty="0"/>
              <a:t>: the index of the mesh</a:t>
            </a:r>
          </a:p>
          <a:p>
            <a:r>
              <a:rPr lang="en-US" altLang="ko-KR" dirty="0"/>
              <a:t>Vertex structure is slightly modified for skinning.</a:t>
            </a:r>
          </a:p>
          <a:p>
            <a:pPr lvl="1"/>
            <a:r>
              <a:rPr lang="en-US" altLang="ko-KR" dirty="0" err="1"/>
              <a:t>Vertex.bone</a:t>
            </a:r>
            <a:r>
              <a:rPr lang="en-US" altLang="ko-KR" dirty="0"/>
              <a:t>: the index of skinned skeleton</a:t>
            </a:r>
          </a:p>
          <a:p>
            <a:pPr lvl="1"/>
            <a:r>
              <a:rPr lang="en-US" altLang="ko-KR" dirty="0" err="1"/>
              <a:t>Vertex.weight</a:t>
            </a:r>
            <a:r>
              <a:rPr lang="en-US" altLang="ko-KR" dirty="0"/>
              <a:t>: the weight of skinning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951560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54E796C-3045-4A1D-A967-04C3AA275D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B400480-7A6F-4D0E-ABD2-69AA2920E2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Write the code in Scene::update(float </a:t>
            </a:r>
            <a:r>
              <a:rPr lang="en-US" altLang="ko-KR" dirty="0" err="1"/>
              <a:t>deltaTime</a:t>
            </a:r>
            <a:r>
              <a:rPr lang="en-US" altLang="ko-KR" dirty="0"/>
              <a:t>) function.</a:t>
            </a:r>
          </a:p>
          <a:p>
            <a:pPr lvl="1"/>
            <a:r>
              <a:rPr lang="en-US" altLang="ko-KR" dirty="0"/>
              <a:t>Calculate the elapsed time from the start by accumulating </a:t>
            </a:r>
            <a:r>
              <a:rPr lang="en-US" altLang="ko-KR" dirty="0" err="1"/>
              <a:t>deltaTime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Repeat the animation every 4 seconds.</a:t>
            </a:r>
          </a:p>
          <a:p>
            <a:pPr lvl="1"/>
            <a:r>
              <a:rPr lang="en-US" altLang="ko-KR" dirty="0"/>
              <a:t>Convert the animation from Euler angles to quaternions.</a:t>
            </a:r>
          </a:p>
          <a:p>
            <a:pPr lvl="1"/>
            <a:r>
              <a:rPr lang="en-US" altLang="ko-KR" dirty="0"/>
              <a:t>Interpolate the animation.</a:t>
            </a:r>
          </a:p>
          <a:p>
            <a:pPr lvl="1"/>
            <a:r>
              <a:rPr lang="en-US" altLang="ko-KR" dirty="0"/>
              <a:t>Update VBO and IBO of the object.</a:t>
            </a:r>
          </a:p>
          <a:p>
            <a:pPr lvl="1"/>
            <a:r>
              <a:rPr lang="en-US" altLang="ko-KR" dirty="0"/>
              <a:t>Apply the skinning with the weight blending.</a:t>
            </a:r>
          </a:p>
          <a:p>
            <a:pPr marL="342900" lvl="1" indent="0">
              <a:buNone/>
            </a:pP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34F9DC9-C56B-41CC-BD50-E1BEBBC27BD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9808350E-80E9-D3EF-041E-540278D43E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0" y="4284542"/>
            <a:ext cx="4318000" cy="2200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0363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352</TotalTime>
  <Words>692</Words>
  <Application>Microsoft Office PowerPoint</Application>
  <PresentationFormat>화면 슬라이드 쇼(4:3)</PresentationFormat>
  <Paragraphs>107</Paragraphs>
  <Slides>14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14</vt:i4>
      </vt:variant>
    </vt:vector>
  </HeadingPairs>
  <TitlesOfParts>
    <vt:vector size="22" baseType="lpstr">
      <vt:lpstr>Arial</vt:lpstr>
      <vt:lpstr>Consolas</vt:lpstr>
      <vt:lpstr>Cambria Math</vt:lpstr>
      <vt:lpstr>Wingdings</vt:lpstr>
      <vt:lpstr>함초롬돋움</vt:lpstr>
      <vt:lpstr>맑은 고딕</vt:lpstr>
      <vt:lpstr>Times New Roman</vt:lpstr>
      <vt:lpstr>Office 테마</vt:lpstr>
      <vt:lpstr>Homework 3</vt:lpstr>
      <vt:lpstr>Goal</vt:lpstr>
      <vt:lpstr>Initial state</vt:lpstr>
      <vt:lpstr>Final Result</vt:lpstr>
      <vt:lpstr>Skeleton data</vt:lpstr>
      <vt:lpstr>Skeleton data</vt:lpstr>
      <vt:lpstr>Animation data</vt:lpstr>
      <vt:lpstr>Mesh data</vt:lpstr>
      <vt:lpstr>Problem</vt:lpstr>
      <vt:lpstr>Problem</vt:lpstr>
      <vt:lpstr>Tip </vt:lpstr>
      <vt:lpstr>Tip </vt:lpstr>
      <vt:lpstr>Tip </vt:lpstr>
      <vt:lpstr>Submission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하정호[ 대학원석사과정재학 / 컴퓨터학과 ]</cp:lastModifiedBy>
  <cp:revision>62</cp:revision>
  <cp:lastPrinted>2014-10-15T06:18:18Z</cp:lastPrinted>
  <dcterms:created xsi:type="dcterms:W3CDTF">2016-09-11T06:46:54Z</dcterms:created>
  <dcterms:modified xsi:type="dcterms:W3CDTF">2023-05-22T04:25:35Z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